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8" r:id="rId3"/>
    <p:sldId id="264" r:id="rId4"/>
    <p:sldId id="276" r:id="rId5"/>
    <p:sldId id="273" r:id="rId6"/>
    <p:sldId id="259" r:id="rId7"/>
    <p:sldId id="291" r:id="rId8"/>
    <p:sldId id="267" r:id="rId9"/>
    <p:sldId id="263" r:id="rId10"/>
    <p:sldId id="279" r:id="rId11"/>
    <p:sldId id="268" r:id="rId12"/>
    <p:sldId id="287" r:id="rId13"/>
    <p:sldId id="281" r:id="rId14"/>
    <p:sldId id="262" r:id="rId15"/>
    <p:sldId id="282" r:id="rId16"/>
    <p:sldId id="283" r:id="rId17"/>
    <p:sldId id="289" r:id="rId18"/>
    <p:sldId id="271" r:id="rId19"/>
    <p:sldId id="284" r:id="rId20"/>
    <p:sldId id="290" r:id="rId21"/>
    <p:sldId id="278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89635" autoAdjust="0"/>
  </p:normalViewPr>
  <p:slideViewPr>
    <p:cSldViewPr snapToGrid="0" snapToObjects="1">
      <p:cViewPr varScale="1">
        <p:scale>
          <a:sx n="227" d="100"/>
          <a:sy n="227" d="100"/>
        </p:scale>
        <p:origin x="-200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handoutMaster" Target="handoutMasters/handoutMaster1.xml"/><Relationship Id="rId25" Type="http://schemas.openxmlformats.org/officeDocument/2006/relationships/printerSettings" Target="printerSettings/printerSettings1.bin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25295-CAB4-2B45-A7DB-634F5C147C8C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86E488-1AC9-A642-A4FA-77205F3F1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10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20E59-3DBB-F345-B635-98561B64152E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E636E3-279A-4242-9F4F-04999C6B5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593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www.yourgenome.org</a:t>
            </a:r>
            <a:r>
              <a:rPr lang="en-US" dirty="0" smtClean="0"/>
              <a:t>/facts/types-of-genome-sequencing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45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budget?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www.genengnews.com</a:t>
            </a:r>
            <a:r>
              <a:rPr lang="en-US" dirty="0" smtClean="0"/>
              <a:t>/gen-articles/6-things-to-consider-before-your-next-gen-sequencing-project/4386/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59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http://</a:t>
            </a:r>
            <a:r>
              <a:rPr lang="en-US" dirty="0" err="1" smtClean="0"/>
              <a:t>nextgenseek.com</a:t>
            </a:r>
            <a:r>
              <a:rPr lang="en-US" dirty="0" smtClean="0"/>
              <a:t>/2012/10/tips-for-next-gen-sequencing-experiment-design-randomization/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199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www.biomedcentral.com</a:t>
            </a:r>
            <a:r>
              <a:rPr lang="en-US" dirty="0" smtClean="0"/>
              <a:t>/1471-2164/13/734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79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Depth: </a:t>
            </a:r>
            <a:r>
              <a:rPr lang="en-US" sz="1200" dirty="0" smtClean="0"/>
              <a:t>The average number of times that a particular nucleotide is represented in a collection of random raw sequences. </a:t>
            </a:r>
          </a:p>
          <a:p>
            <a:r>
              <a:rPr lang="en-US" dirty="0" smtClean="0"/>
              <a:t>Coverage: </a:t>
            </a:r>
            <a:r>
              <a:rPr lang="en-US" sz="1200" dirty="0" smtClean="0"/>
              <a:t>The average number of reads that align to, or "cover," known reference bases in the genome.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05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Depth: </a:t>
            </a:r>
            <a:r>
              <a:rPr lang="en-US" sz="1200" dirty="0" smtClean="0"/>
              <a:t>The average number of times that a particular nucleotide is represented in a collection of random raw sequences. </a:t>
            </a:r>
          </a:p>
          <a:p>
            <a:r>
              <a:rPr lang="en-US" dirty="0" smtClean="0"/>
              <a:t>Coverage: </a:t>
            </a:r>
            <a:r>
              <a:rPr lang="en-US" sz="1200" dirty="0" smtClean="0"/>
              <a:t>The average number of reads that align to, or "cover," known reference bases in the genome.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05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Depth: </a:t>
            </a:r>
            <a:r>
              <a:rPr lang="en-US" sz="1200" dirty="0" smtClean="0"/>
              <a:t>The average number of times that a particular nucleotide is represented in a collection of random raw sequences. </a:t>
            </a:r>
          </a:p>
          <a:p>
            <a:r>
              <a:rPr lang="en-US" dirty="0" smtClean="0"/>
              <a:t>Coverage: </a:t>
            </a:r>
            <a:r>
              <a:rPr lang="en-US" sz="1200" dirty="0" smtClean="0"/>
              <a:t>The average number of reads that align to, or "cover," known reference bases in the genome.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058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Depth: </a:t>
            </a:r>
            <a:r>
              <a:rPr lang="en-US" sz="1200" dirty="0" smtClean="0"/>
              <a:t>The average number of times that a particular nucleotide is represented in a collection of random raw sequences. </a:t>
            </a:r>
          </a:p>
          <a:p>
            <a:r>
              <a:rPr lang="en-US" dirty="0" smtClean="0"/>
              <a:t>Coverage: </a:t>
            </a:r>
            <a:r>
              <a:rPr lang="en-US" sz="1200" dirty="0" smtClean="0"/>
              <a:t>The average number of reads that align to, or "cover," known reference bases in the genome.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05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budget?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www.genengnews.com</a:t>
            </a:r>
            <a:r>
              <a:rPr lang="en-US" dirty="0" smtClean="0"/>
              <a:t>/gen-articles/6-things-to-consider-before-your-next-gen-sequencing-project/4386/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59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334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68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31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05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170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46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50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57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14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99117-FDA1-4A49-8608-273C8A50F44D}" type="datetimeFigureOut">
              <a:rPr lang="en-US" smtClean="0"/>
              <a:t>15/09/16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3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4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post@sequencing.uio.n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Experimental Design</a:t>
            </a:r>
            <a:br>
              <a:rPr lang="en-US" dirty="0" smtClean="0"/>
            </a:br>
            <a:r>
              <a:rPr lang="en-US" dirty="0" smtClean="0"/>
              <a:t>- from a HTS perspective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>
                <a:solidFill>
                  <a:schemeClr val="tx1"/>
                </a:solidFill>
              </a:rPr>
              <a:t>Arvind</a:t>
            </a:r>
            <a:r>
              <a:rPr lang="en-US" dirty="0" smtClean="0">
                <a:solidFill>
                  <a:schemeClr val="tx1"/>
                </a:solidFill>
              </a:rPr>
              <a:t> YM </a:t>
            </a:r>
            <a:r>
              <a:rPr lang="en-US" dirty="0" err="1" smtClean="0">
                <a:solidFill>
                  <a:schemeClr val="tx1"/>
                </a:solidFill>
              </a:rPr>
              <a:t>Sundaram</a:t>
            </a:r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err="1"/>
              <a:t>a</a:t>
            </a:r>
            <a:r>
              <a:rPr lang="en-US" dirty="0" err="1" smtClean="0"/>
              <a:t>rvind.sundaram@medisin.uio.no</a:t>
            </a:r>
            <a:endParaRPr lang="en-US" dirty="0" smtClean="0"/>
          </a:p>
          <a:p>
            <a:r>
              <a:rPr lang="en-US" dirty="0" smtClean="0"/>
              <a:t>Norwegian Sequencing Centre</a:t>
            </a:r>
          </a:p>
          <a:p>
            <a:r>
              <a:rPr lang="en-US" dirty="0" smtClean="0"/>
              <a:t>Oslo University Hospital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613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98074" cy="4525963"/>
          </a:xfrm>
        </p:spPr>
        <p:txBody>
          <a:bodyPr/>
          <a:lstStyle/>
          <a:p>
            <a:r>
              <a:rPr lang="en-US" dirty="0" smtClean="0"/>
              <a:t>Targeted sequencing</a:t>
            </a:r>
          </a:p>
          <a:p>
            <a:pPr lvl="1"/>
            <a:r>
              <a:rPr lang="en-US" dirty="0" smtClean="0"/>
              <a:t>DNA protein interaction</a:t>
            </a:r>
          </a:p>
          <a:p>
            <a:pPr lvl="1"/>
            <a:r>
              <a:rPr lang="en-US" dirty="0" smtClean="0"/>
              <a:t>Sequence variation</a:t>
            </a:r>
          </a:p>
          <a:p>
            <a:pPr lvl="1"/>
            <a:r>
              <a:rPr lang="en-US" dirty="0" smtClean="0"/>
              <a:t>Methylation</a:t>
            </a:r>
          </a:p>
          <a:p>
            <a:pPr lvl="1"/>
            <a:r>
              <a:rPr lang="en-US" dirty="0" smtClean="0"/>
              <a:t>Rearrangements and Markers</a:t>
            </a:r>
          </a:p>
          <a:p>
            <a:pPr lvl="1"/>
            <a:r>
              <a:rPr lang="en-US" dirty="0" smtClean="0"/>
              <a:t>Structure</a:t>
            </a:r>
          </a:p>
          <a:p>
            <a:r>
              <a:rPr lang="en-US" dirty="0" smtClean="0"/>
              <a:t>Genome available</a:t>
            </a:r>
          </a:p>
          <a:p>
            <a:r>
              <a:rPr lang="en-US" dirty="0" smtClean="0"/>
              <a:t>Get </a:t>
            </a:r>
            <a:r>
              <a:rPr lang="en-US" dirty="0"/>
              <a:t>away with short reads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5396" y="6593784"/>
            <a:ext cx="8545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rgbClr val="000000"/>
                </a:solidFill>
              </a:rPr>
              <a:t>http://</a:t>
            </a:r>
            <a:r>
              <a:rPr lang="en-GB" sz="1200" dirty="0" err="1">
                <a:solidFill>
                  <a:srgbClr val="000000"/>
                </a:solidFill>
              </a:rPr>
              <a:t>www.illumina.com</a:t>
            </a:r>
            <a:r>
              <a:rPr lang="en-GB" sz="1200" dirty="0">
                <a:solidFill>
                  <a:srgbClr val="000000"/>
                </a:solidFill>
              </a:rPr>
              <a:t>/content/dam/</a:t>
            </a:r>
            <a:r>
              <a:rPr lang="en-GB" sz="1200" dirty="0" err="1">
                <a:solidFill>
                  <a:srgbClr val="000000"/>
                </a:solidFill>
              </a:rPr>
              <a:t>illumina</a:t>
            </a:r>
            <a:r>
              <a:rPr lang="en-GB" sz="1200" dirty="0">
                <a:solidFill>
                  <a:srgbClr val="000000"/>
                </a:solidFill>
              </a:rPr>
              <a:t>-marketing/documents/applications/</a:t>
            </a:r>
            <a:r>
              <a:rPr lang="en-GB" sz="1200" dirty="0" err="1">
                <a:solidFill>
                  <a:srgbClr val="000000"/>
                </a:solidFill>
              </a:rPr>
              <a:t>ngs</a:t>
            </a:r>
            <a:r>
              <a:rPr lang="en-GB" sz="1200" dirty="0">
                <a:solidFill>
                  <a:srgbClr val="000000"/>
                </a:solidFill>
              </a:rPr>
              <a:t>-library-prep/ForAllYouSeqMethods_v19.pdf</a:t>
            </a: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5977523" y="2005235"/>
            <a:ext cx="243663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Illumina</a:t>
            </a:r>
            <a:r>
              <a:rPr lang="en-US" dirty="0"/>
              <a:t> (TSCA)</a:t>
            </a:r>
          </a:p>
          <a:p>
            <a:r>
              <a:rPr lang="en-US" dirty="0" err="1"/>
              <a:t>NuGen</a:t>
            </a:r>
            <a:r>
              <a:rPr lang="en-US" dirty="0"/>
              <a:t> (SPET)</a:t>
            </a:r>
          </a:p>
          <a:p>
            <a:r>
              <a:rPr lang="en-US" dirty="0"/>
              <a:t>Agilent (HALO)</a:t>
            </a:r>
          </a:p>
          <a:p>
            <a:r>
              <a:rPr lang="en-US" dirty="0" err="1"/>
              <a:t>Qiagen</a:t>
            </a:r>
            <a:endParaRPr lang="en-US" dirty="0"/>
          </a:p>
          <a:p>
            <a:r>
              <a:rPr lang="en-US" dirty="0" err="1"/>
              <a:t>Wafergen</a:t>
            </a:r>
            <a:endParaRPr lang="en-US" dirty="0"/>
          </a:p>
          <a:p>
            <a:r>
              <a:rPr lang="en-US" dirty="0" err="1"/>
              <a:t>Raindance</a:t>
            </a:r>
            <a:endParaRPr lang="en-US" dirty="0"/>
          </a:p>
          <a:p>
            <a:r>
              <a:rPr lang="en-US" dirty="0"/>
              <a:t>Agilent (</a:t>
            </a:r>
            <a:r>
              <a:rPr lang="en-US" dirty="0" err="1"/>
              <a:t>Sureselect</a:t>
            </a:r>
            <a:r>
              <a:rPr lang="en-US" dirty="0"/>
              <a:t> )</a:t>
            </a:r>
          </a:p>
          <a:p>
            <a:r>
              <a:rPr lang="en-US" dirty="0"/>
              <a:t>Roche </a:t>
            </a:r>
            <a:r>
              <a:rPr lang="en-US" dirty="0" err="1" smtClean="0"/>
              <a:t>Nimblegen</a:t>
            </a:r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/>
              <a:t>EZ </a:t>
            </a:r>
            <a:r>
              <a:rPr lang="en-US" dirty="0" err="1"/>
              <a:t>exome</a:t>
            </a:r>
            <a:r>
              <a:rPr lang="en-US" dirty="0"/>
              <a:t> / </a:t>
            </a:r>
            <a:r>
              <a:rPr lang="en-US" dirty="0" err="1"/>
              <a:t>CpGiant</a:t>
            </a:r>
            <a:r>
              <a:rPr lang="en-US" dirty="0"/>
              <a:t>)</a:t>
            </a:r>
          </a:p>
          <a:p>
            <a:r>
              <a:rPr lang="en-US" dirty="0"/>
              <a:t>Swift Biosciences</a:t>
            </a:r>
          </a:p>
          <a:p>
            <a:r>
              <a:rPr lang="en-US" dirty="0" err="1"/>
              <a:t>BioO</a:t>
            </a:r>
            <a:r>
              <a:rPr lang="en-US" dirty="0"/>
              <a:t> Scientific</a:t>
            </a:r>
          </a:p>
          <a:p>
            <a:r>
              <a:rPr lang="en-US" dirty="0"/>
              <a:t>Directed Genomics</a:t>
            </a:r>
          </a:p>
          <a:p>
            <a:r>
              <a:rPr lang="en-US" dirty="0" err="1"/>
              <a:t>pxlence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416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RNA sequencing</a:t>
            </a:r>
          </a:p>
          <a:p>
            <a:pPr lvl="1"/>
            <a:r>
              <a:rPr lang="en-US" dirty="0" err="1" smtClean="0"/>
              <a:t>cDNA</a:t>
            </a:r>
            <a:r>
              <a:rPr lang="en-US" dirty="0" smtClean="0"/>
              <a:t> synthesis</a:t>
            </a:r>
          </a:p>
          <a:p>
            <a:pPr lvl="1"/>
            <a:r>
              <a:rPr lang="en-US" dirty="0" smtClean="0"/>
              <a:t>Strand-specific sequencing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17996"/>
          <a:stretch/>
        </p:blipFill>
        <p:spPr>
          <a:xfrm>
            <a:off x="2715839" y="3307483"/>
            <a:ext cx="2881257" cy="28186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57396" y="3457781"/>
            <a:ext cx="1144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 RNA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67227" y="4150278"/>
            <a:ext cx="1324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Fragmented</a:t>
            </a:r>
          </a:p>
          <a:p>
            <a:pPr algn="ctr"/>
            <a:r>
              <a:rPr lang="en-US" dirty="0" smtClean="0"/>
              <a:t>RNA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97096" y="5330511"/>
            <a:ext cx="126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DNA library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02443" y="6596345"/>
            <a:ext cx="19415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200" dirty="0">
                <a:solidFill>
                  <a:srgbClr val="000000"/>
                </a:solidFill>
              </a:rPr>
              <a:t>http://rnaseq.uoregon.edu/</a:t>
            </a:r>
            <a:endParaRPr lang="en-US" sz="1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91" y="6357391"/>
            <a:ext cx="6201841" cy="47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88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RNA sequencing</a:t>
            </a:r>
          </a:p>
          <a:p>
            <a:pPr lvl="1"/>
            <a:r>
              <a:rPr lang="en-US" dirty="0" smtClean="0"/>
              <a:t>Highly expressed known transcripts</a:t>
            </a:r>
          </a:p>
          <a:p>
            <a:pPr lvl="1"/>
            <a:r>
              <a:rPr lang="en-US" dirty="0" smtClean="0"/>
              <a:t>Novel isoforms</a:t>
            </a:r>
          </a:p>
          <a:p>
            <a:pPr lvl="1"/>
            <a:r>
              <a:rPr lang="en-US" dirty="0" smtClean="0"/>
              <a:t>Low expressed/rare transcripts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319" r="3116"/>
          <a:stretch/>
        </p:blipFill>
        <p:spPr>
          <a:xfrm>
            <a:off x="1698938" y="4230916"/>
            <a:ext cx="4157980" cy="18092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0385" y="4320578"/>
            <a:ext cx="11785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Aligned</a:t>
            </a:r>
          </a:p>
          <a:p>
            <a:r>
              <a:rPr lang="en-US" dirty="0" smtClean="0"/>
              <a:t>Fragments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0385" y="5052284"/>
            <a:ext cx="9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Genome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0385" y="5340556"/>
            <a:ext cx="1097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Isoform 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20385" y="558929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Isoform B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77928" y="6404644"/>
            <a:ext cx="5366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200" dirty="0">
                <a:solidFill>
                  <a:srgbClr val="000000"/>
                </a:solidFill>
              </a:rPr>
              <a:t>Int J Oncol. 2012 Sep;41(3):805-17. doi: 10.3892/ijo.</a:t>
            </a:r>
            <a:r>
              <a:rPr lang="sk-SK" sz="1200" dirty="0" smtClean="0">
                <a:solidFill>
                  <a:srgbClr val="000000"/>
                </a:solidFill>
              </a:rPr>
              <a:t>2012.1543</a:t>
            </a:r>
          </a:p>
          <a:p>
            <a:r>
              <a:rPr lang="en-GB" sz="1200" dirty="0" smtClean="0">
                <a:solidFill>
                  <a:srgbClr val="000000"/>
                </a:solidFill>
              </a:rPr>
              <a:t>http</a:t>
            </a:r>
            <a:r>
              <a:rPr lang="en-GB" sz="1200" dirty="0">
                <a:solidFill>
                  <a:srgbClr val="000000"/>
                </a:solidFill>
              </a:rPr>
              <a:t>://</a:t>
            </a:r>
            <a:r>
              <a:rPr lang="en-GB" sz="1200" dirty="0" err="1">
                <a:solidFill>
                  <a:srgbClr val="000000"/>
                </a:solidFill>
              </a:rPr>
              <a:t>cgrlucb.wikispaces.com</a:t>
            </a:r>
            <a:r>
              <a:rPr lang="en-GB" sz="1200" dirty="0">
                <a:solidFill>
                  <a:srgbClr val="000000"/>
                </a:solidFill>
              </a:rPr>
              <a:t>/</a:t>
            </a:r>
            <a:r>
              <a:rPr lang="en-GB" sz="1200" dirty="0" err="1">
                <a:solidFill>
                  <a:srgbClr val="000000"/>
                </a:solidFill>
              </a:rPr>
              <a:t>Isoform+Deconvolution+and+Unannotated+Species</a:t>
            </a:r>
            <a:endParaRPr lang="en-US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r="44696"/>
          <a:stretch/>
        </p:blipFill>
        <p:spPr>
          <a:xfrm>
            <a:off x="6658064" y="1417638"/>
            <a:ext cx="2028736" cy="495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09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Sequencing depth and </a:t>
            </a:r>
            <a:r>
              <a:rPr lang="en-US" dirty="0" smtClean="0"/>
              <a:t>coverage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17356" r="-17356"/>
          <a:stretch>
            <a:fillRect/>
          </a:stretch>
        </p:blipFill>
        <p:spPr/>
      </p:pic>
      <p:sp>
        <p:nvSpPr>
          <p:cNvPr id="4" name="TextBox 3"/>
          <p:cNvSpPr txBox="1"/>
          <p:nvPr/>
        </p:nvSpPr>
        <p:spPr>
          <a:xfrm>
            <a:off x="3404428" y="6516118"/>
            <a:ext cx="5739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Reviews Genetics 15, 121–132 (2014) doi:10.1038/nrg3642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129999" y="2107551"/>
            <a:ext cx="1086084" cy="523220"/>
            <a:chOff x="3129999" y="2107551"/>
            <a:chExt cx="1086084" cy="523220"/>
          </a:xfrm>
        </p:grpSpPr>
        <p:sp>
          <p:nvSpPr>
            <p:cNvPr id="6" name="Oval 5"/>
            <p:cNvSpPr/>
            <p:nvPr/>
          </p:nvSpPr>
          <p:spPr>
            <a:xfrm>
              <a:off x="3129999" y="2298163"/>
              <a:ext cx="141026" cy="161302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07636" y="2107551"/>
              <a:ext cx="10084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 smtClean="0"/>
                <a:t>HiSeq</a:t>
              </a:r>
              <a:r>
                <a:rPr lang="en-US" sz="1400" dirty="0" smtClean="0"/>
                <a:t> X</a:t>
              </a:r>
            </a:p>
            <a:p>
              <a:r>
                <a:rPr lang="en-US" sz="1400" dirty="0" err="1" smtClean="0"/>
                <a:t>HiSeq</a:t>
              </a:r>
              <a:r>
                <a:rPr lang="en-US" sz="1400" dirty="0" smtClean="0"/>
                <a:t> 4000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99569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Sequencing depth and </a:t>
            </a:r>
            <a:r>
              <a:rPr lang="en-US" dirty="0" smtClean="0"/>
              <a:t>coverage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04428" y="6516118"/>
            <a:ext cx="5739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Reviews Genetics 15, 121–132 (2014) doi:10.1038/nrg3642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598988" y="5628232"/>
            <a:ext cx="5699069" cy="70494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sz="2400" dirty="0" smtClean="0"/>
              <a:t>Sequencing depths for different applications</a:t>
            </a:r>
          </a:p>
          <a:p>
            <a:pPr marL="0" indent="0" algn="ctr">
              <a:buNone/>
            </a:pPr>
            <a:r>
              <a:rPr lang="en-US" sz="2400" dirty="0" smtClean="0"/>
              <a:t>(Data from ENA/Illumina platform/2012-June 2013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740" y="1658270"/>
            <a:ext cx="6428521" cy="396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789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Sequencing depth and </a:t>
            </a:r>
            <a:r>
              <a:rPr lang="en-US" dirty="0" smtClean="0"/>
              <a:t>coverage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04428" y="6516118"/>
            <a:ext cx="5739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Reviews Genetics 15, 121–132 (2014) doi:10.1038/nrg3642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70963" y="5811175"/>
            <a:ext cx="7155120" cy="70494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dirty="0"/>
              <a:t>Staged sequencing for predicting sequencing requirements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622" y="1509497"/>
            <a:ext cx="6777802" cy="417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759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Sequencing depth and </a:t>
            </a:r>
            <a:r>
              <a:rPr lang="en-US" dirty="0" smtClean="0"/>
              <a:t>coverage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04428" y="6516118"/>
            <a:ext cx="5739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Reviews Genetics 15, 121–132 (2014) doi:10.1038/nrg3642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70963" y="5811175"/>
            <a:ext cx="7155120" cy="70494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dirty="0"/>
              <a:t>Representative read counts for location-based approaches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787841"/>
            <a:ext cx="3873500" cy="2705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019" y="2875509"/>
            <a:ext cx="4286740" cy="293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356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Replicates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34370" r="-34370"/>
          <a:stretch>
            <a:fillRect/>
          </a:stretch>
        </p:blipFill>
        <p:spPr>
          <a:xfrm>
            <a:off x="457200" y="1417638"/>
            <a:ext cx="8229600" cy="5079099"/>
          </a:xfrm>
        </p:spPr>
      </p:pic>
      <p:sp>
        <p:nvSpPr>
          <p:cNvPr id="4" name="TextBox 3"/>
          <p:cNvSpPr txBox="1"/>
          <p:nvPr/>
        </p:nvSpPr>
        <p:spPr>
          <a:xfrm>
            <a:off x="3779330" y="6496737"/>
            <a:ext cx="5364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Methods 11, 879–880 (2014) doi:10.1038/nmeth.3091 </a:t>
            </a:r>
          </a:p>
        </p:txBody>
      </p:sp>
    </p:spTree>
    <p:extLst>
      <p:ext uri="{BB962C8B-B14F-4D97-AF65-F5344CB8AC3E}">
        <p14:creationId xmlns:p14="http://schemas.microsoft.com/office/powerpoint/2010/main" val="1986559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RNA-</a:t>
            </a:r>
            <a:r>
              <a:rPr lang="en-US" sz="3600" dirty="0" err="1"/>
              <a:t>seq</a:t>
            </a:r>
            <a:r>
              <a:rPr lang="en-US" sz="3600" dirty="0"/>
              <a:t> differential expression studies: more sequence, or more replication?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63149" y="6516118"/>
            <a:ext cx="4980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Bioinformatics (2013) </a:t>
            </a:r>
            <a:r>
              <a:rPr lang="en-US" sz="1600" dirty="0" err="1"/>
              <a:t>doi</a:t>
            </a:r>
            <a:r>
              <a:rPr lang="en-US" sz="1600" dirty="0"/>
              <a:t>: 10.1093/bioinformatics/btt688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r="53004" b="49595"/>
          <a:stretch/>
        </p:blipFill>
        <p:spPr>
          <a:xfrm>
            <a:off x="982921" y="1780487"/>
            <a:ext cx="2289544" cy="21063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50156" t="49685"/>
          <a:stretch/>
        </p:blipFill>
        <p:spPr>
          <a:xfrm>
            <a:off x="5121348" y="3762745"/>
            <a:ext cx="2864884" cy="23381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6337" t="48517"/>
          <a:stretch/>
        </p:blipFill>
        <p:spPr>
          <a:xfrm>
            <a:off x="832883" y="4040374"/>
            <a:ext cx="2588133" cy="21297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4574" y="2569535"/>
            <a:ext cx="3957466" cy="6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669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RNA-</a:t>
            </a:r>
            <a:r>
              <a:rPr lang="en-US" sz="3600" dirty="0" err="1"/>
              <a:t>seq</a:t>
            </a:r>
            <a:r>
              <a:rPr lang="en-US" sz="3600" dirty="0"/>
              <a:t> differential expression studies: more sequence, or more replication?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63149" y="6516118"/>
            <a:ext cx="4980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Bioinformatics (2013) </a:t>
            </a:r>
            <a:r>
              <a:rPr lang="en-US" sz="1600" dirty="0" err="1"/>
              <a:t>doi</a:t>
            </a:r>
            <a:r>
              <a:rPr lang="en-US" sz="1600" dirty="0"/>
              <a:t>: 10.1093/bioinformatics/btt688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865" y="1683081"/>
            <a:ext cx="5707192" cy="3751098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598988" y="5628232"/>
            <a:ext cx="5699069" cy="7049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 smtClean="0"/>
              <a:t>Cost efficiency for power to detect DE genes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873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know?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8135" y="1599203"/>
            <a:ext cx="4024300" cy="4830547"/>
          </a:xfrm>
        </p:spPr>
        <p:txBody>
          <a:bodyPr numCol="1">
            <a:normAutofit fontScale="92500" lnSpcReduction="10000"/>
          </a:bodyPr>
          <a:lstStyle/>
          <a:p>
            <a:r>
              <a:rPr lang="en-US" dirty="0"/>
              <a:t>Biological question</a:t>
            </a:r>
          </a:p>
          <a:p>
            <a:r>
              <a:rPr lang="en-US" dirty="0" smtClean="0"/>
              <a:t>Sample variation</a:t>
            </a:r>
          </a:p>
          <a:p>
            <a:r>
              <a:rPr lang="en-US" dirty="0" smtClean="0"/>
              <a:t>Sequencing depth</a:t>
            </a:r>
          </a:p>
          <a:p>
            <a:r>
              <a:rPr lang="en-US" dirty="0" smtClean="0"/>
              <a:t>Data analysis</a:t>
            </a:r>
          </a:p>
          <a:p>
            <a:r>
              <a:rPr lang="en-US" dirty="0" smtClean="0"/>
              <a:t>Species</a:t>
            </a:r>
            <a:r>
              <a:rPr lang="en-US" dirty="0"/>
              <a:t>-specific </a:t>
            </a:r>
            <a:r>
              <a:rPr lang="en-US" dirty="0" smtClean="0"/>
              <a:t>information</a:t>
            </a:r>
            <a:endParaRPr lang="en-US" dirty="0"/>
          </a:p>
          <a:p>
            <a:pPr lvl="1"/>
            <a:r>
              <a:rPr lang="en-US" dirty="0" smtClean="0"/>
              <a:t>Is there a genome sequence available??</a:t>
            </a:r>
          </a:p>
          <a:p>
            <a:pPr lvl="1"/>
            <a:r>
              <a:rPr lang="en-US" dirty="0"/>
              <a:t>Genome size (c-value) (</a:t>
            </a:r>
            <a:r>
              <a:rPr lang="en-US" sz="2200" dirty="0"/>
              <a:t>http://</a:t>
            </a:r>
            <a:r>
              <a:rPr lang="en-US" sz="2200" dirty="0" err="1"/>
              <a:t>genomesize.com</a:t>
            </a:r>
            <a:r>
              <a:rPr lang="en-US" sz="2200" dirty="0"/>
              <a:t>/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15785" y="1636012"/>
            <a:ext cx="4024300" cy="4830547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Platform choice</a:t>
            </a:r>
          </a:p>
          <a:p>
            <a:r>
              <a:rPr lang="en-US" dirty="0" smtClean="0"/>
              <a:t>Technology variation</a:t>
            </a:r>
          </a:p>
          <a:p>
            <a:pPr lvl="1"/>
            <a:r>
              <a:rPr lang="en-US" dirty="0" smtClean="0"/>
              <a:t>Technical bias</a:t>
            </a:r>
          </a:p>
          <a:p>
            <a:pPr lvl="2"/>
            <a:r>
              <a:rPr lang="en-US" dirty="0" smtClean="0"/>
              <a:t>Lane bias</a:t>
            </a:r>
          </a:p>
          <a:p>
            <a:pPr lvl="2"/>
            <a:r>
              <a:rPr lang="en-US" dirty="0" smtClean="0"/>
              <a:t>Index/barcode bias</a:t>
            </a:r>
          </a:p>
          <a:p>
            <a:pPr lvl="2"/>
            <a:r>
              <a:rPr lang="en-US" dirty="0" smtClean="0"/>
              <a:t>Batch effect</a:t>
            </a:r>
          </a:p>
          <a:p>
            <a:pPr lvl="2"/>
            <a:r>
              <a:rPr lang="en-US" dirty="0" smtClean="0"/>
              <a:t>Duplicates</a:t>
            </a:r>
          </a:p>
        </p:txBody>
      </p:sp>
    </p:spTree>
    <p:extLst>
      <p:ext uri="{BB962C8B-B14F-4D97-AF65-F5344CB8AC3E}">
        <p14:creationId xmlns:p14="http://schemas.microsoft.com/office/powerpoint/2010/main" val="694671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07038"/>
          </a:xfrm>
        </p:spPr>
        <p:txBody>
          <a:bodyPr>
            <a:noAutofit/>
          </a:bodyPr>
          <a:lstStyle/>
          <a:p>
            <a:r>
              <a:rPr lang="en-US" sz="2400" dirty="0" smtClean="0"/>
              <a:t>Genome sequencing of </a:t>
            </a:r>
            <a:r>
              <a:rPr lang="en-US" sz="2400" i="1" dirty="0" err="1" smtClean="0"/>
              <a:t>Seriola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dumerili</a:t>
            </a:r>
            <a:r>
              <a:rPr lang="en-US" sz="2400" i="1" dirty="0" smtClean="0"/>
              <a:t> </a:t>
            </a:r>
            <a:r>
              <a:rPr lang="en-US" sz="2400" dirty="0" smtClean="0"/>
              <a:t>(Greater Amberjack)</a:t>
            </a:r>
            <a:r>
              <a:rPr lang="en-US" sz="2400" i="1" dirty="0" smtClean="0"/>
              <a:t>.</a:t>
            </a:r>
          </a:p>
          <a:p>
            <a:r>
              <a:rPr lang="en-US" sz="2400" dirty="0" smtClean="0"/>
              <a:t>We need at least 100x coverage.</a:t>
            </a:r>
          </a:p>
          <a:p>
            <a:endParaRPr lang="en-US" sz="2400" dirty="0" smtClean="0"/>
          </a:p>
          <a:p>
            <a:endParaRPr lang="en-US" sz="2400" dirty="0" smtClean="0"/>
          </a:p>
          <a:p>
            <a:endParaRPr lang="en-US" sz="2400" dirty="0"/>
          </a:p>
          <a:p>
            <a:r>
              <a:rPr lang="en-US" sz="2400" dirty="0" smtClean="0"/>
              <a:t>What is the approx. genome size of </a:t>
            </a:r>
            <a:r>
              <a:rPr lang="en-US" sz="2400" i="1" dirty="0" err="1" smtClean="0"/>
              <a:t>Seriola</a:t>
            </a:r>
            <a:r>
              <a:rPr lang="en-US" sz="2400" i="1" dirty="0" smtClean="0"/>
              <a:t> </a:t>
            </a:r>
            <a:r>
              <a:rPr lang="en-US" sz="2400" i="1" dirty="0" err="1" smtClean="0"/>
              <a:t>dumerili</a:t>
            </a:r>
            <a:r>
              <a:rPr lang="en-US" sz="2400" dirty="0" smtClean="0"/>
              <a:t>?</a:t>
            </a:r>
          </a:p>
          <a:p>
            <a:r>
              <a:rPr lang="en-US" sz="2400" dirty="0" smtClean="0"/>
              <a:t>What type sequencing method should we use?</a:t>
            </a:r>
          </a:p>
          <a:p>
            <a:endParaRPr lang="en-US" sz="2400" dirty="0" smtClean="0"/>
          </a:p>
          <a:p>
            <a:r>
              <a:rPr lang="en-US" sz="2400" dirty="0"/>
              <a:t>Plan is to use </a:t>
            </a:r>
            <a:r>
              <a:rPr lang="en-US" sz="2400" dirty="0" err="1"/>
              <a:t>HiSeq</a:t>
            </a:r>
            <a:r>
              <a:rPr lang="en-US" sz="2400" dirty="0"/>
              <a:t> 3000/4000 for this project.</a:t>
            </a:r>
          </a:p>
          <a:p>
            <a:r>
              <a:rPr lang="en-US" sz="2400" dirty="0" smtClean="0"/>
              <a:t>How many lanes do we need for sequencing?</a:t>
            </a:r>
          </a:p>
          <a:p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30" b="100000" l="1087" r="99457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307965" y="2287953"/>
            <a:ext cx="3615018" cy="13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507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Contact </a:t>
            </a:r>
            <a:r>
              <a:rPr lang="en-US" dirty="0"/>
              <a:t>NSC (</a:t>
            </a:r>
            <a:r>
              <a:rPr lang="en-US" dirty="0">
                <a:hlinkClick r:id="rId2"/>
              </a:rPr>
              <a:t>post@sequencing.uio.no</a:t>
            </a:r>
            <a:r>
              <a:rPr lang="en-US" dirty="0"/>
              <a:t>) for </a:t>
            </a:r>
            <a:r>
              <a:rPr lang="en-US" dirty="0" smtClean="0"/>
              <a:t>sequencing advice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Finally….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507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choice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85738"/>
          </a:xfrm>
        </p:spPr>
        <p:txBody>
          <a:bodyPr/>
          <a:lstStyle/>
          <a:p>
            <a:r>
              <a:rPr lang="en-US" dirty="0"/>
              <a:t>Short or long </a:t>
            </a:r>
            <a:r>
              <a:rPr lang="en-US" dirty="0" smtClean="0"/>
              <a:t>fragments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5933610" y="1948872"/>
            <a:ext cx="963390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298648" y="3148845"/>
            <a:ext cx="2528900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18811" y="2964179"/>
            <a:ext cx="812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&gt;10 kb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818811" y="1764206"/>
            <a:ext cx="945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~500 </a:t>
            </a:r>
            <a:r>
              <a:rPr lang="en-US" dirty="0" err="1" smtClean="0"/>
              <a:t>bp</a:t>
            </a:r>
            <a:endParaRPr lang="en-US" dirty="0" smtClean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933610" y="2122589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933610" y="2376196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10800000" flipV="1">
            <a:off x="6535728" y="2376196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298648" y="3453707"/>
            <a:ext cx="25289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7818811" y="3269041"/>
            <a:ext cx="812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PacBio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7818811" y="2031344"/>
            <a:ext cx="939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Illumina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818811" y="3571184"/>
            <a:ext cx="12292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Illumina</a:t>
            </a:r>
          </a:p>
          <a:p>
            <a:r>
              <a:rPr lang="en-US" dirty="0" smtClean="0"/>
              <a:t>(mate pair)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331492" y="3755850"/>
            <a:ext cx="361272" cy="0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rot="10800000" flipV="1">
            <a:off x="7466276" y="3755850"/>
            <a:ext cx="361272" cy="0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"/>
          <p:cNvSpPr txBox="1">
            <a:spLocks/>
          </p:cNvSpPr>
          <p:nvPr/>
        </p:nvSpPr>
        <p:spPr>
          <a:xfrm>
            <a:off x="456328" y="2125523"/>
            <a:ext cx="8229600" cy="685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Short or long reads</a:t>
            </a:r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456328" y="2646748"/>
            <a:ext cx="8229600" cy="685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Single or paired end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457200" y="4140255"/>
            <a:ext cx="8229600" cy="17136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Error rates</a:t>
            </a:r>
          </a:p>
          <a:p>
            <a:r>
              <a:rPr lang="en-US" dirty="0"/>
              <a:t>Sequencing depth</a:t>
            </a:r>
          </a:p>
          <a:p>
            <a:r>
              <a:rPr lang="en-US" dirty="0"/>
              <a:t>Sequencing coverage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5950623" y="2625719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rot="10800000" flipV="1">
            <a:off x="6185262" y="2728871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129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Barcodes are 6-8 </a:t>
            </a:r>
            <a:r>
              <a:rPr lang="en-US" sz="2400" dirty="0" err="1"/>
              <a:t>bp</a:t>
            </a:r>
            <a:r>
              <a:rPr lang="en-US" sz="2400" dirty="0"/>
              <a:t> </a:t>
            </a:r>
            <a:r>
              <a:rPr lang="en-US" sz="2400" dirty="0" smtClean="0"/>
              <a:t>sequences</a:t>
            </a:r>
          </a:p>
          <a:p>
            <a:pPr lvl="1"/>
            <a:r>
              <a:rPr lang="en-US" sz="2000" dirty="0" smtClean="0"/>
              <a:t>Single index: </a:t>
            </a:r>
            <a:r>
              <a:rPr lang="en-US" sz="2000" dirty="0"/>
              <a:t>up to </a:t>
            </a:r>
            <a:r>
              <a:rPr lang="en-US" sz="2000" dirty="0" smtClean="0"/>
              <a:t>48 samples can be multiplexed</a:t>
            </a:r>
          </a:p>
          <a:p>
            <a:pPr lvl="1"/>
            <a:r>
              <a:rPr lang="en-US" sz="2000" dirty="0" smtClean="0"/>
              <a:t>Dual index: up </a:t>
            </a:r>
            <a:r>
              <a:rPr lang="en-US" sz="2000" dirty="0"/>
              <a:t>to 394 samples can be multiplexed</a:t>
            </a:r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choice - </a:t>
            </a:r>
            <a:r>
              <a:rPr lang="en-US" dirty="0"/>
              <a:t>Multiplexing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865355" y="3662643"/>
            <a:ext cx="2528900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414638" y="3662643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7394255" y="3662643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865355" y="3336925"/>
            <a:ext cx="2528900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63234" y="3151802"/>
            <a:ext cx="2114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Fragment of interest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63234" y="3477977"/>
            <a:ext cx="3021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Ligated with Illumina adapters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865355" y="3815531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865355" y="3957073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rot="10800000" flipV="1">
            <a:off x="7032983" y="3957073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898219" y="4362116"/>
            <a:ext cx="2528900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447502" y="4362116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7427119" y="4362116"/>
            <a:ext cx="450717" cy="0"/>
          </a:xfrm>
          <a:prstGeom prst="straightConnector1">
            <a:avLst/>
          </a:prstGeom>
          <a:ln>
            <a:solidFill>
              <a:srgbClr val="008000"/>
            </a:solidFill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898219" y="4513284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4898219" y="4654826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rot="10800000" flipV="1">
            <a:off x="7065847" y="4654826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7877836" y="4362116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7427119" y="4512731"/>
            <a:ext cx="361272" cy="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4898219" y="5209620"/>
            <a:ext cx="2528900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4447502" y="5209620"/>
            <a:ext cx="450717" cy="0"/>
          </a:xfrm>
          <a:prstGeom prst="straightConnector1">
            <a:avLst/>
          </a:prstGeom>
          <a:ln>
            <a:solidFill>
              <a:srgbClr val="008000"/>
            </a:solidFill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427119" y="5209620"/>
            <a:ext cx="450717" cy="0"/>
          </a:xfrm>
          <a:prstGeom prst="straightConnector1">
            <a:avLst/>
          </a:prstGeom>
          <a:ln>
            <a:solidFill>
              <a:srgbClr val="008000"/>
            </a:solidFill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898219" y="5352978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898219" y="5494520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rot="10800000" flipV="1">
            <a:off x="7065847" y="5494520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877836" y="5209620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7427119" y="5352425"/>
            <a:ext cx="361272" cy="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996785" y="5209620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rot="10800000" flipV="1">
            <a:off x="4536947" y="5355014"/>
            <a:ext cx="361272" cy="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963234" y="4177450"/>
            <a:ext cx="3021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Ligated with Illumina adapters</a:t>
            </a:r>
          </a:p>
          <a:p>
            <a:r>
              <a:rPr lang="en-US" dirty="0"/>
              <a:t>c</a:t>
            </a:r>
            <a:r>
              <a:rPr lang="en-US" dirty="0" smtClean="0"/>
              <a:t>ontaining </a:t>
            </a:r>
            <a:r>
              <a:rPr lang="en-US" dirty="0" smtClean="0">
                <a:solidFill>
                  <a:srgbClr val="008000"/>
                </a:solidFill>
              </a:rPr>
              <a:t>single index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63234" y="4851840"/>
            <a:ext cx="3021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Ligated with Illumina adapters</a:t>
            </a:r>
          </a:p>
          <a:p>
            <a:r>
              <a:rPr lang="en-US" dirty="0"/>
              <a:t>c</a:t>
            </a:r>
            <a:r>
              <a:rPr lang="en-US" dirty="0" smtClean="0"/>
              <a:t>ontaining </a:t>
            </a:r>
            <a:r>
              <a:rPr lang="en-US" dirty="0" smtClean="0">
                <a:solidFill>
                  <a:srgbClr val="008000"/>
                </a:solidFill>
              </a:rPr>
              <a:t>dual index</a:t>
            </a:r>
            <a:endParaRPr 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45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numCol="1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Options from Illumina</a:t>
            </a:r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Pacbio</a:t>
            </a:r>
            <a:r>
              <a:rPr lang="en-US" dirty="0" smtClean="0"/>
              <a:t> </a:t>
            </a:r>
            <a:r>
              <a:rPr lang="en-US" dirty="0"/>
              <a:t>&gt; 10 kb*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choice</a:t>
            </a:r>
            <a:endParaRPr lang="en-US" dirty="0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9647656"/>
              </p:ext>
            </p:extLst>
          </p:nvPr>
        </p:nvGraphicFramePr>
        <p:xfrm>
          <a:off x="2218765" y="2986068"/>
          <a:ext cx="656534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8280"/>
                <a:gridCol w="1403965"/>
                <a:gridCol w="1226761"/>
                <a:gridCol w="665579"/>
                <a:gridCol w="665579"/>
                <a:gridCol w="562590"/>
                <a:gridCol w="56259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HiSeq X/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  <a:t>4000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HiSeq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  <a:t> 2500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b="0" dirty="0" err="1" smtClean="0">
                          <a:solidFill>
                            <a:schemeClr val="tx1"/>
                          </a:solidFill>
                        </a:rPr>
                        <a:t>NextSeq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 500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MiSeq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67996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6 Billion/400M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High: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4 Billion/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250M</a:t>
                      </a:r>
                      <a:endParaRPr 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Rapid: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600M/300M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High: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400M</a:t>
                      </a:r>
                    </a:p>
                    <a:p>
                      <a:endParaRPr 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Mid: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130M</a:t>
                      </a:r>
                    </a:p>
                    <a:p>
                      <a:endParaRPr 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v3: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25M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v2: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15M</a:t>
                      </a:r>
                    </a:p>
                  </a:txBody>
                  <a:tcPr/>
                </a:tc>
              </a:tr>
              <a:tr h="94391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 PE</a:t>
                      </a:r>
                    </a:p>
                    <a:p>
                      <a:r>
                        <a:rPr lang="en-US" sz="1200" baseline="0" dirty="0" smtClean="0">
                          <a:solidFill>
                            <a:schemeClr val="tx1"/>
                          </a:solidFill>
                        </a:rPr>
                        <a:t>Genomic DNA only*</a:t>
                      </a:r>
                      <a:endParaRPr lang="en-US" sz="12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36 SE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50 PE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100 PE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125 PE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75 SE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75 PE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 PE</a:t>
                      </a:r>
                      <a:endParaRPr 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36 SE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25 PE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 PE</a:t>
                      </a:r>
                    </a:p>
                    <a:p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300 PE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802373" y="2486701"/>
            <a:ext cx="697243" cy="3896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383" y="1636740"/>
            <a:ext cx="789593" cy="13934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4041407" y="2162099"/>
            <a:ext cx="700864" cy="856168"/>
            <a:chOff x="2388865" y="2121374"/>
            <a:chExt cx="700864" cy="85616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/>
            <a:srcRect l="3832" t="3631" r="1"/>
            <a:stretch/>
          </p:blipFill>
          <p:spPr>
            <a:xfrm rot="16200000">
              <a:off x="2125763" y="2398447"/>
              <a:ext cx="842197" cy="315993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2512286" y="2400099"/>
              <a:ext cx="856167" cy="298718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2543968" y="2187943"/>
            <a:ext cx="890493" cy="970812"/>
            <a:chOff x="968846" y="2189557"/>
            <a:chExt cx="890493" cy="97081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2230" b="67986" l="4000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68846" y="2189557"/>
              <a:ext cx="890493" cy="970812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4"/>
            <a:srcRect l="3832" t="3631" r="1"/>
            <a:stretch/>
          </p:blipFill>
          <p:spPr>
            <a:xfrm rot="16200000">
              <a:off x="705745" y="2452659"/>
              <a:ext cx="842197" cy="315993"/>
            </a:xfrm>
            <a:prstGeom prst="rect">
              <a:avLst/>
            </a:prstGeom>
          </p:spPr>
        </p:pic>
        <p:cxnSp>
          <p:nvCxnSpPr>
            <p:cNvPr id="14" name="Straight Connector 13"/>
            <p:cNvCxnSpPr/>
            <p:nvPr/>
          </p:nvCxnSpPr>
          <p:spPr>
            <a:xfrm flipV="1">
              <a:off x="1170674" y="2397411"/>
              <a:ext cx="254870" cy="194386"/>
            </a:xfrm>
            <a:prstGeom prst="line">
              <a:avLst/>
            </a:prstGeom>
            <a:ln w="635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1170674" y="2623192"/>
              <a:ext cx="254870" cy="141390"/>
            </a:xfrm>
            <a:prstGeom prst="line">
              <a:avLst/>
            </a:prstGeom>
            <a:ln w="635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48165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Illumina: Technical bias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739683" y="6581001"/>
            <a:ext cx="6404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rgbClr val="000000"/>
                </a:solidFill>
              </a:rPr>
              <a:t>http://</a:t>
            </a:r>
            <a:r>
              <a:rPr lang="en-GB" sz="1200" dirty="0" err="1">
                <a:solidFill>
                  <a:srgbClr val="000000"/>
                </a:solidFill>
              </a:rPr>
              <a:t>nextgenseek.com</a:t>
            </a:r>
            <a:r>
              <a:rPr lang="en-GB" sz="1200" dirty="0">
                <a:solidFill>
                  <a:srgbClr val="000000"/>
                </a:solidFill>
              </a:rPr>
              <a:t>/2012/10/tips-for-next-gen-sequencing-experiment-design-randomization/</a:t>
            </a:r>
            <a:endParaRPr lang="en-US" sz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720" y="1781594"/>
            <a:ext cx="4521686" cy="3572328"/>
          </a:xfrm>
          <a:prstGeom prst="rect">
            <a:avLst/>
          </a:prstGeom>
        </p:spPr>
      </p:pic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210050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Lane/</a:t>
            </a:r>
            <a:r>
              <a:rPr lang="en-US" dirty="0" err="1" smtClean="0"/>
              <a:t>flowcell</a:t>
            </a:r>
            <a:r>
              <a:rPr lang="en-US" dirty="0" smtClean="0"/>
              <a:t> bias</a:t>
            </a:r>
          </a:p>
          <a:p>
            <a:r>
              <a:rPr lang="en-US" dirty="0" smtClean="0"/>
              <a:t>Index/barcode bias</a:t>
            </a:r>
          </a:p>
          <a:p>
            <a:r>
              <a:rPr lang="en-US" dirty="0" smtClean="0"/>
              <a:t>Batch effect</a:t>
            </a:r>
          </a:p>
          <a:p>
            <a:endParaRPr lang="en-US" dirty="0"/>
          </a:p>
          <a:p>
            <a:r>
              <a:rPr lang="en-US" dirty="0" err="1" smtClean="0"/>
              <a:t>Randomisation</a:t>
            </a:r>
            <a:r>
              <a:rPr lang="en-US" dirty="0" smtClean="0"/>
              <a:t> is key</a:t>
            </a:r>
          </a:p>
        </p:txBody>
      </p:sp>
    </p:spTree>
    <p:extLst>
      <p:ext uri="{BB962C8B-B14F-4D97-AF65-F5344CB8AC3E}">
        <p14:creationId xmlns:p14="http://schemas.microsoft.com/office/powerpoint/2010/main" val="769738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Illumina</a:t>
            </a:r>
            <a:r>
              <a:rPr lang="en-US" dirty="0" smtClean="0"/>
              <a:t>: Duplicates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829" y="1943268"/>
            <a:ext cx="6916674" cy="43277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96738" y="6496737"/>
            <a:ext cx="77243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http://core-</a:t>
            </a:r>
            <a:r>
              <a:rPr lang="en-US" sz="1600" dirty="0" err="1"/>
              <a:t>genomics.blogspot.no</a:t>
            </a:r>
            <a:r>
              <a:rPr lang="en-US" sz="1600" dirty="0"/>
              <a:t>/2016/05/increased-read-duplication-on-</a:t>
            </a:r>
            <a:r>
              <a:rPr lang="en-US" sz="1600" dirty="0" err="1"/>
              <a:t>patterned.html</a:t>
            </a:r>
            <a:endParaRPr lang="en-US" sz="1600" dirty="0"/>
          </a:p>
        </p:txBody>
      </p:sp>
      <p:sp>
        <p:nvSpPr>
          <p:cNvPr id="6" name="Rectangle 5"/>
          <p:cNvSpPr/>
          <p:nvPr/>
        </p:nvSpPr>
        <p:spPr>
          <a:xfrm rot="18900000">
            <a:off x="491361" y="1744755"/>
            <a:ext cx="10698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 smtClean="0"/>
              <a:t>Optical</a:t>
            </a:r>
            <a:endParaRPr lang="en-US" dirty="0" smtClean="0"/>
          </a:p>
        </p:txBody>
      </p:sp>
      <p:sp>
        <p:nvSpPr>
          <p:cNvPr id="7" name="Rectangle 6"/>
          <p:cNvSpPr/>
          <p:nvPr/>
        </p:nvSpPr>
        <p:spPr>
          <a:xfrm rot="2700000">
            <a:off x="7121377" y="1407048"/>
            <a:ext cx="184753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/>
              <a:t>Exclusion</a:t>
            </a:r>
          </a:p>
          <a:p>
            <a:pPr algn="ctr"/>
            <a:r>
              <a:rPr lang="en-US" sz="2400" dirty="0" smtClean="0"/>
              <a:t>Amplification</a:t>
            </a:r>
            <a:endParaRPr lang="en-US" dirty="0" smtClean="0"/>
          </a:p>
        </p:txBody>
      </p:sp>
      <p:sp>
        <p:nvSpPr>
          <p:cNvPr id="9" name="Rectangle 8"/>
          <p:cNvSpPr/>
          <p:nvPr/>
        </p:nvSpPr>
        <p:spPr>
          <a:xfrm>
            <a:off x="7737022" y="2951325"/>
            <a:ext cx="1379404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err="1" smtClean="0"/>
              <a:t>HiSeq</a:t>
            </a:r>
            <a:r>
              <a:rPr lang="en-US" sz="2000" dirty="0" smtClean="0"/>
              <a:t> X</a:t>
            </a:r>
          </a:p>
          <a:p>
            <a:r>
              <a:rPr lang="en-US" sz="2000" dirty="0" err="1" smtClean="0"/>
              <a:t>HiSeq</a:t>
            </a:r>
            <a:r>
              <a:rPr lang="en-US" sz="2000" dirty="0" smtClean="0"/>
              <a:t> 4000</a:t>
            </a:r>
          </a:p>
          <a:p>
            <a:r>
              <a:rPr lang="en-US" sz="2000" dirty="0" err="1" smtClean="0"/>
              <a:t>HiSeq</a:t>
            </a:r>
            <a:r>
              <a:rPr lang="en-US" sz="2000" dirty="0" smtClean="0"/>
              <a:t> 3000</a:t>
            </a:r>
          </a:p>
        </p:txBody>
      </p:sp>
    </p:spTree>
    <p:extLst>
      <p:ext uri="{BB962C8B-B14F-4D97-AF65-F5344CB8AC3E}">
        <p14:creationId xmlns:p14="http://schemas.microsoft.com/office/powerpoint/2010/main" val="31214152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48820" cy="4525963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Genome assembly</a:t>
            </a:r>
          </a:p>
          <a:p>
            <a:pPr lvl="1"/>
            <a:r>
              <a:rPr lang="en-US" dirty="0" smtClean="0"/>
              <a:t>Not a straight forward pipeline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27350" y="6516118"/>
            <a:ext cx="6224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Evolutionary </a:t>
            </a:r>
            <a:r>
              <a:rPr lang="en-GB" sz="1600" dirty="0" smtClean="0">
                <a:solidFill>
                  <a:srgbClr val="000000"/>
                </a:solidFill>
              </a:rPr>
              <a:t>Applications 7:9</a:t>
            </a:r>
            <a:r>
              <a:rPr lang="en-GB" sz="1600" dirty="0">
                <a:solidFill>
                  <a:srgbClr val="000000"/>
                </a:solidFill>
              </a:rPr>
              <a:t>, </a:t>
            </a:r>
            <a:r>
              <a:rPr lang="en-GB" sz="1600" dirty="0" smtClean="0">
                <a:solidFill>
                  <a:srgbClr val="000000"/>
                </a:solidFill>
              </a:rPr>
              <a:t>1026</a:t>
            </a:r>
            <a:r>
              <a:rPr lang="en-GB" sz="1600" dirty="0">
                <a:solidFill>
                  <a:srgbClr val="000000"/>
                </a:solidFill>
              </a:rPr>
              <a:t>-</a:t>
            </a:r>
            <a:r>
              <a:rPr lang="en-GB" sz="1600" dirty="0" smtClean="0">
                <a:solidFill>
                  <a:srgbClr val="000000"/>
                </a:solidFill>
              </a:rPr>
              <a:t>1042 (2014) </a:t>
            </a:r>
            <a:r>
              <a:rPr lang="en-GB" sz="1600" dirty="0" err="1" smtClean="0">
                <a:solidFill>
                  <a:srgbClr val="000000"/>
                </a:solidFill>
              </a:rPr>
              <a:t>doi</a:t>
            </a:r>
            <a:r>
              <a:rPr lang="en-GB" sz="1600" dirty="0" smtClean="0">
                <a:solidFill>
                  <a:srgbClr val="000000"/>
                </a:solidFill>
              </a:rPr>
              <a:t>: </a:t>
            </a:r>
            <a:r>
              <a:rPr lang="en-GB" sz="1600" dirty="0">
                <a:solidFill>
                  <a:srgbClr val="000000"/>
                </a:solidFill>
              </a:rPr>
              <a:t>10.1111/eva.</a:t>
            </a:r>
            <a:r>
              <a:rPr lang="en-GB" sz="1600" dirty="0" smtClean="0">
                <a:solidFill>
                  <a:srgbClr val="000000"/>
                </a:solidFill>
              </a:rPr>
              <a:t>12178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6678" y="1417638"/>
            <a:ext cx="2984500" cy="3708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15381" b="50127"/>
          <a:stretch/>
        </p:blipFill>
        <p:spPr>
          <a:xfrm>
            <a:off x="3918211" y="2318097"/>
            <a:ext cx="5189254" cy="2223989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4736677" y="1511285"/>
            <a:ext cx="212745" cy="193410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06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Genome assembly</a:t>
            </a:r>
          </a:p>
          <a:p>
            <a:pPr lvl="1"/>
            <a:r>
              <a:rPr lang="en-US" dirty="0" smtClean="0"/>
              <a:t>Size?</a:t>
            </a:r>
          </a:p>
          <a:p>
            <a:pPr lvl="1"/>
            <a:r>
              <a:rPr lang="en-US" dirty="0" smtClean="0"/>
              <a:t>De novo?</a:t>
            </a:r>
          </a:p>
          <a:p>
            <a:pPr lvl="1"/>
            <a:r>
              <a:rPr lang="en-US" dirty="0" smtClean="0"/>
              <a:t>Re-sequencing?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27350" y="6284026"/>
            <a:ext cx="622478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Evolutionary </a:t>
            </a:r>
            <a:r>
              <a:rPr lang="en-GB" sz="1600" dirty="0" smtClean="0">
                <a:solidFill>
                  <a:srgbClr val="000000"/>
                </a:solidFill>
              </a:rPr>
              <a:t>Applications 7:9</a:t>
            </a:r>
            <a:r>
              <a:rPr lang="en-GB" sz="1600" dirty="0">
                <a:solidFill>
                  <a:srgbClr val="000000"/>
                </a:solidFill>
              </a:rPr>
              <a:t>, </a:t>
            </a:r>
            <a:r>
              <a:rPr lang="en-GB" sz="1600" dirty="0" smtClean="0">
                <a:solidFill>
                  <a:srgbClr val="000000"/>
                </a:solidFill>
              </a:rPr>
              <a:t>1026</a:t>
            </a:r>
            <a:r>
              <a:rPr lang="en-GB" sz="1600" dirty="0">
                <a:solidFill>
                  <a:srgbClr val="000000"/>
                </a:solidFill>
              </a:rPr>
              <a:t>-</a:t>
            </a:r>
            <a:r>
              <a:rPr lang="en-GB" sz="1600" dirty="0" smtClean="0">
                <a:solidFill>
                  <a:srgbClr val="000000"/>
                </a:solidFill>
              </a:rPr>
              <a:t>1042 (2014) </a:t>
            </a:r>
            <a:r>
              <a:rPr lang="en-GB" sz="1600" dirty="0" err="1" smtClean="0">
                <a:solidFill>
                  <a:srgbClr val="000000"/>
                </a:solidFill>
              </a:rPr>
              <a:t>doi</a:t>
            </a:r>
            <a:r>
              <a:rPr lang="en-GB" sz="1600" dirty="0" smtClean="0">
                <a:solidFill>
                  <a:srgbClr val="000000"/>
                </a:solidFill>
              </a:rPr>
              <a:t>: </a:t>
            </a:r>
            <a:r>
              <a:rPr lang="en-GB" sz="1600" dirty="0">
                <a:solidFill>
                  <a:srgbClr val="000000"/>
                </a:solidFill>
              </a:rPr>
              <a:t>10.1111/eva.</a:t>
            </a:r>
            <a:r>
              <a:rPr lang="en-GB" sz="1600" dirty="0" smtClean="0">
                <a:solidFill>
                  <a:srgbClr val="000000"/>
                </a:solidFill>
              </a:rPr>
              <a:t>12178</a:t>
            </a:r>
          </a:p>
          <a:p>
            <a:r>
              <a:rPr lang="en-US" sz="1600" dirty="0"/>
              <a:t>Nature Methods 10, 563–569 (2013) doi:10.1038/nmeth.2474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27376"/>
          <a:stretch/>
        </p:blipFill>
        <p:spPr>
          <a:xfrm>
            <a:off x="1039905" y="4031747"/>
            <a:ext cx="3084192" cy="21292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8172" y="2327241"/>
            <a:ext cx="3670854" cy="1102031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4906596" y="4767503"/>
            <a:ext cx="3814006" cy="806320"/>
            <a:chOff x="856792" y="4683231"/>
            <a:chExt cx="3814006" cy="80632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856792" y="4683231"/>
              <a:ext cx="2528900" cy="0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914815" y="4832504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969564" y="4877633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1033649" y="4929210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1073662" y="4978457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1128411" y="502358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1192496" y="506871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1679664" y="4832504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1734413" y="4877633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1798498" y="4929210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1838511" y="4978457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1893260" y="502358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1957345" y="506871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2582713" y="4837993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2637462" y="4883122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2701547" y="4934699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2741560" y="498394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2796309" y="5029075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2860394" y="5074205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1073662" y="5358831"/>
              <a:ext cx="1086108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2338343" y="5358831"/>
              <a:ext cx="1086108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42" name="Rectangle 41"/>
            <p:cNvSpPr/>
            <p:nvPr/>
          </p:nvSpPr>
          <p:spPr>
            <a:xfrm>
              <a:off x="3731531" y="5120219"/>
              <a:ext cx="8123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PacBio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731531" y="4750033"/>
              <a:ext cx="9392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Illumina</a:t>
              </a:r>
            </a:p>
          </p:txBody>
        </p:sp>
      </p:grpSp>
      <p:sp>
        <p:nvSpPr>
          <p:cNvPr id="40" name="Rectangle 39"/>
          <p:cNvSpPr/>
          <p:nvPr/>
        </p:nvSpPr>
        <p:spPr>
          <a:xfrm>
            <a:off x="5940629" y="4211499"/>
            <a:ext cx="17459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Hybrid approach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6407422" y="1815833"/>
            <a:ext cx="812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PacBio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 rot="16200000">
            <a:off x="367554" y="4911708"/>
            <a:ext cx="939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Illumina</a:t>
            </a:r>
          </a:p>
        </p:txBody>
      </p:sp>
    </p:spTree>
    <p:extLst>
      <p:ext uri="{BB962C8B-B14F-4D97-AF65-F5344CB8AC3E}">
        <p14:creationId xmlns:p14="http://schemas.microsoft.com/office/powerpoint/2010/main" val="4105905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4" grpId="0"/>
      <p:bldP spid="45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2817</TotalTime>
  <Words>1126</Words>
  <Application>Microsoft Macintosh PowerPoint</Application>
  <PresentationFormat>On-screen Show (4:3)</PresentationFormat>
  <Paragraphs>224</Paragraphs>
  <Slides>21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Office Theme</vt:lpstr>
      <vt:lpstr>Experimental Design - from a HTS perspective</vt:lpstr>
      <vt:lpstr>What do we know?</vt:lpstr>
      <vt:lpstr>Platform choice</vt:lpstr>
      <vt:lpstr>Platform choice - Multiplexing</vt:lpstr>
      <vt:lpstr>Platform choice</vt:lpstr>
      <vt:lpstr>Illumina: Technical bias</vt:lpstr>
      <vt:lpstr>Illumina: Duplicates</vt:lpstr>
      <vt:lpstr>Biological question</vt:lpstr>
      <vt:lpstr>Biological question</vt:lpstr>
      <vt:lpstr>Biological question</vt:lpstr>
      <vt:lpstr>Biological question</vt:lpstr>
      <vt:lpstr>Biological question</vt:lpstr>
      <vt:lpstr>Sequencing depth and coverage</vt:lpstr>
      <vt:lpstr>Sequencing depth and coverage</vt:lpstr>
      <vt:lpstr>Sequencing depth and coverage</vt:lpstr>
      <vt:lpstr>Sequencing depth and coverage</vt:lpstr>
      <vt:lpstr>Replicates</vt:lpstr>
      <vt:lpstr>RNA-seq differential expression studies: more sequence, or more replication?</vt:lpstr>
      <vt:lpstr>RNA-seq differential expression studies: more sequence, or more replication?</vt:lpstr>
      <vt:lpstr>Question</vt:lpstr>
      <vt:lpstr>Finally….</vt:lpstr>
    </vt:vector>
  </TitlesOfParts>
  <Company>Universitetet i Oslo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 Design - from a HTS perspective</dc:title>
  <dc:creator>Bruker ved UiO</dc:creator>
  <cp:lastModifiedBy>Bruker ved UiO</cp:lastModifiedBy>
  <cp:revision>116</cp:revision>
  <cp:lastPrinted>2015-10-04T10:52:24Z</cp:lastPrinted>
  <dcterms:created xsi:type="dcterms:W3CDTF">2015-09-26T16:33:47Z</dcterms:created>
  <dcterms:modified xsi:type="dcterms:W3CDTF">2016-09-15T08:37:00Z</dcterms:modified>
</cp:coreProperties>
</file>

<file path=docProps/thumbnail.jpeg>
</file>